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6"/>
  </p:notesMasterIdLst>
  <p:sldIdLst>
    <p:sldId id="256" r:id="rId2"/>
    <p:sldId id="257" r:id="rId3"/>
    <p:sldId id="284" r:id="rId4"/>
    <p:sldId id="285" r:id="rId5"/>
    <p:sldId id="302" r:id="rId6"/>
    <p:sldId id="303" r:id="rId7"/>
    <p:sldId id="304" r:id="rId8"/>
    <p:sldId id="305" r:id="rId9"/>
    <p:sldId id="306" r:id="rId10"/>
    <p:sldId id="307" r:id="rId11"/>
    <p:sldId id="308" r:id="rId12"/>
    <p:sldId id="310" r:id="rId13"/>
    <p:sldId id="311" r:id="rId14"/>
    <p:sldId id="312" r:id="rId15"/>
    <p:sldId id="313" r:id="rId16"/>
    <p:sldId id="320" r:id="rId17"/>
    <p:sldId id="314" r:id="rId18"/>
    <p:sldId id="315" r:id="rId19"/>
    <p:sldId id="316" r:id="rId20"/>
    <p:sldId id="321" r:id="rId21"/>
    <p:sldId id="317" r:id="rId22"/>
    <p:sldId id="318" r:id="rId23"/>
    <p:sldId id="319"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kim" initials="ckim" lastIdx="1" clrIdx="0">
    <p:extLst>
      <p:ext uri="{19B8F6BF-5375-455C-9EA6-DF929625EA0E}">
        <p15:presenceInfo xmlns:p15="http://schemas.microsoft.com/office/powerpoint/2012/main" userId="ckim" providerId="None"/>
      </p:ext>
    </p:extLst>
  </p:cmAuthor>
  <p:cmAuthor id="2" name="Lanvers, Charlotte (CRT)" initials="LC(" lastIdx="1" clrIdx="1">
    <p:extLst>
      <p:ext uri="{19B8F6BF-5375-455C-9EA6-DF929625EA0E}">
        <p15:presenceInfo xmlns:p15="http://schemas.microsoft.com/office/powerpoint/2012/main" userId="S-1-5-21-671366142-1315730118-1538882281-44010" providerId="AD"/>
      </p:ext>
    </p:extLst>
  </p:cmAuthor>
  <p:cmAuthor id="3" name="Adam Lewis" initials="AL" lastIdx="1" clrIdx="2">
    <p:extLst>
      <p:ext uri="{19B8F6BF-5375-455C-9EA6-DF929625EA0E}">
        <p15:presenceInfo xmlns:p15="http://schemas.microsoft.com/office/powerpoint/2012/main" userId="Adam L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83895" autoAdjust="0"/>
  </p:normalViewPr>
  <p:slideViewPr>
    <p:cSldViewPr snapToGrid="0">
      <p:cViewPr varScale="1">
        <p:scale>
          <a:sx n="51" d="100"/>
          <a:sy n="51" d="100"/>
        </p:scale>
        <p:origin x="604"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956"/>
    </p:cViewPr>
  </p:sorterViewPr>
  <p:notesViewPr>
    <p:cSldViewPr snapToGrid="0">
      <p:cViewPr varScale="1">
        <p:scale>
          <a:sx n="47" d="100"/>
          <a:sy n="47" d="100"/>
        </p:scale>
        <p:origin x="2052"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555FB-A741-4BF5-A3DC-D84EF03DCE99}" type="datetimeFigureOut">
              <a:rPr lang="en-US" smtClean="0"/>
              <a:t>10/24/2022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F19D5-1EC1-452A-A721-9FD16BB72D9F}" type="slidenum">
              <a:rPr lang="en-US" smtClean="0"/>
              <a:t>‹#›</a:t>
            </a:fld>
            <a:endParaRPr lang="en-US" dirty="0"/>
          </a:p>
        </p:txBody>
      </p:sp>
    </p:spTree>
    <p:extLst>
      <p:ext uri="{BB962C8B-B14F-4D97-AF65-F5344CB8AC3E}">
        <p14:creationId xmlns:p14="http://schemas.microsoft.com/office/powerpoint/2010/main" val="290714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a:t>
            </a:fld>
            <a:endParaRPr lang="en-US" dirty="0"/>
          </a:p>
        </p:txBody>
      </p:sp>
    </p:spTree>
    <p:extLst>
      <p:ext uri="{BB962C8B-B14F-4D97-AF65-F5344CB8AC3E}">
        <p14:creationId xmlns:p14="http://schemas.microsoft.com/office/powerpoint/2010/main" val="3993623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FF19D5-1EC1-452A-A721-9FD16BB72D9F}" type="slidenum">
              <a:rPr lang="en-US" smtClean="0"/>
              <a:t>22</a:t>
            </a:fld>
            <a:endParaRPr lang="en-US" dirty="0"/>
          </a:p>
        </p:txBody>
      </p:sp>
    </p:spTree>
    <p:extLst>
      <p:ext uri="{BB962C8B-B14F-4D97-AF65-F5344CB8AC3E}">
        <p14:creationId xmlns:p14="http://schemas.microsoft.com/office/powerpoint/2010/main" val="3648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a:t>
            </a:fld>
            <a:endParaRPr lang="en-US" dirty="0"/>
          </a:p>
        </p:txBody>
      </p:sp>
    </p:spTree>
    <p:extLst>
      <p:ext uri="{BB962C8B-B14F-4D97-AF65-F5344CB8AC3E}">
        <p14:creationId xmlns:p14="http://schemas.microsoft.com/office/powerpoint/2010/main" val="404744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80FF19D5-1EC1-452A-A721-9FD16BB72D9F}" type="slidenum">
              <a:rPr lang="en-US" smtClean="0"/>
              <a:t>3</a:t>
            </a:fld>
            <a:endParaRPr lang="en-US" dirty="0"/>
          </a:p>
        </p:txBody>
      </p:sp>
    </p:spTree>
    <p:extLst>
      <p:ext uri="{BB962C8B-B14F-4D97-AF65-F5344CB8AC3E}">
        <p14:creationId xmlns:p14="http://schemas.microsoft.com/office/powerpoint/2010/main" val="188715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80FF19D5-1EC1-452A-A721-9FD16BB72D9F}" type="slidenum">
              <a:rPr lang="en-US" smtClean="0"/>
              <a:t>4</a:t>
            </a:fld>
            <a:endParaRPr lang="en-US" dirty="0"/>
          </a:p>
        </p:txBody>
      </p:sp>
    </p:spTree>
    <p:extLst>
      <p:ext uri="{BB962C8B-B14F-4D97-AF65-F5344CB8AC3E}">
        <p14:creationId xmlns:p14="http://schemas.microsoft.com/office/powerpoint/2010/main" val="182895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provider is not required to make changes to its policies, practices, or procedures where doing so would fundamentally alter their program, service or activity.</a:t>
            </a:r>
          </a:p>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14</a:t>
            </a:fld>
            <a:endParaRPr lang="en-US" dirty="0"/>
          </a:p>
        </p:txBody>
      </p:sp>
    </p:spTree>
    <p:extLst>
      <p:ext uri="{BB962C8B-B14F-4D97-AF65-F5344CB8AC3E}">
        <p14:creationId xmlns:p14="http://schemas.microsoft.com/office/powerpoint/2010/main" val="78613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FF19D5-1EC1-452A-A721-9FD16BB72D9F}" type="slidenum">
              <a:rPr lang="en-US" smtClean="0"/>
              <a:t>18</a:t>
            </a:fld>
            <a:endParaRPr lang="en-US" dirty="0"/>
          </a:p>
        </p:txBody>
      </p:sp>
    </p:spTree>
    <p:extLst>
      <p:ext uri="{BB962C8B-B14F-4D97-AF65-F5344CB8AC3E}">
        <p14:creationId xmlns:p14="http://schemas.microsoft.com/office/powerpoint/2010/main" val="220954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19</a:t>
            </a:fld>
            <a:endParaRPr lang="en-US" dirty="0"/>
          </a:p>
        </p:txBody>
      </p:sp>
    </p:spTree>
    <p:extLst>
      <p:ext uri="{BB962C8B-B14F-4D97-AF65-F5344CB8AC3E}">
        <p14:creationId xmlns:p14="http://schemas.microsoft.com/office/powerpoint/2010/main" val="272955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FF19D5-1EC1-452A-A721-9FD16BB72D9F}" type="slidenum">
              <a:rPr lang="en-US" smtClean="0"/>
              <a:t>20</a:t>
            </a:fld>
            <a:endParaRPr lang="en-US" dirty="0"/>
          </a:p>
        </p:txBody>
      </p:sp>
    </p:spTree>
    <p:extLst>
      <p:ext uri="{BB962C8B-B14F-4D97-AF65-F5344CB8AC3E}">
        <p14:creationId xmlns:p14="http://schemas.microsoft.com/office/powerpoint/2010/main" val="2091955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F19D5-1EC1-452A-A721-9FD16BB72D9F}" type="slidenum">
              <a:rPr lang="en-US" smtClean="0"/>
              <a:t>21</a:t>
            </a:fld>
            <a:endParaRPr lang="en-US" dirty="0"/>
          </a:p>
        </p:txBody>
      </p:sp>
    </p:spTree>
    <p:extLst>
      <p:ext uri="{BB962C8B-B14F-4D97-AF65-F5344CB8AC3E}">
        <p14:creationId xmlns:p14="http://schemas.microsoft.com/office/powerpoint/2010/main" val="386653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9459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82382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681119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56787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83033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269967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581166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026263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30200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4807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1577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1458564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75686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86536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79467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257437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4DBB71-FAB1-4313-BB9F-CE0F60E00E67}" type="datetimeFigureOut">
              <a:rPr lang="en-US" smtClean="0"/>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23ABCBB-FEC8-4FA2-AE4B-050A8426D728}" type="slidenum">
              <a:rPr lang="en-US" smtClean="0"/>
              <a:t>‹#›</a:t>
            </a:fld>
            <a:endParaRPr lang="en-US" dirty="0"/>
          </a:p>
        </p:txBody>
      </p:sp>
    </p:spTree>
    <p:extLst>
      <p:ext uri="{BB962C8B-B14F-4D97-AF65-F5344CB8AC3E}">
        <p14:creationId xmlns:p14="http://schemas.microsoft.com/office/powerpoint/2010/main" val="389568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4DBB71-FAB1-4313-BB9F-CE0F60E00E67}" type="datetimeFigureOut">
              <a:rPr lang="en-US" smtClean="0"/>
              <a:t>10/24/2022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23ABCBB-FEC8-4FA2-AE4B-050A8426D728}" type="slidenum">
              <a:rPr lang="en-US" smtClean="0"/>
              <a:t>‹#›</a:t>
            </a:fld>
            <a:endParaRPr lang="en-US" dirty="0"/>
          </a:p>
        </p:txBody>
      </p:sp>
    </p:spTree>
    <p:extLst>
      <p:ext uri="{BB962C8B-B14F-4D97-AF65-F5344CB8AC3E}">
        <p14:creationId xmlns:p14="http://schemas.microsoft.com/office/powerpoint/2010/main" val="24630985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John.Thompson@HH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F8F4A-3086-4FAD-A9FC-03175CC6D6AC}"/>
              </a:ext>
            </a:extLst>
          </p:cNvPr>
          <p:cNvSpPr>
            <a:spLocks noGrp="1"/>
          </p:cNvSpPr>
          <p:nvPr>
            <p:ph type="ctrTitle"/>
          </p:nvPr>
        </p:nvSpPr>
        <p:spPr>
          <a:xfrm>
            <a:off x="1258492" y="896645"/>
            <a:ext cx="7766936" cy="3154188"/>
          </a:xfrm>
        </p:spPr>
        <p:txBody>
          <a:bodyPr/>
          <a:lstStyle/>
          <a:p>
            <a:pPr algn="l"/>
            <a:r>
              <a:rPr lang="en-US" sz="4000" b="1" dirty="0"/>
              <a:t>Health Care and Civil Rights During the COVID-19 Pandemic: HHS Office for Civil Rights on Telehealth and Effective Communication</a:t>
            </a:r>
          </a:p>
        </p:txBody>
      </p:sp>
      <p:sp>
        <p:nvSpPr>
          <p:cNvPr id="3" name="Subtitle 2">
            <a:extLst>
              <a:ext uri="{FF2B5EF4-FFF2-40B4-BE49-F238E27FC236}">
                <a16:creationId xmlns:a16="http://schemas.microsoft.com/office/drawing/2014/main" id="{A1ED8BDA-AF1C-495E-AD66-C40F46EE23BB}"/>
              </a:ext>
            </a:extLst>
          </p:cNvPr>
          <p:cNvSpPr>
            <a:spLocks noGrp="1"/>
          </p:cNvSpPr>
          <p:nvPr>
            <p:ph type="subTitle" idx="1"/>
          </p:nvPr>
        </p:nvSpPr>
        <p:spPr>
          <a:xfrm>
            <a:off x="1154955" y="4407613"/>
            <a:ext cx="8825658" cy="1972639"/>
          </a:xfrm>
        </p:spPr>
        <p:txBody>
          <a:bodyPr>
            <a:normAutofit/>
          </a:bodyPr>
          <a:lstStyle/>
          <a:p>
            <a:pPr algn="r"/>
            <a:r>
              <a:rPr lang="en-US" sz="2400" dirty="0">
                <a:solidFill>
                  <a:schemeClr val="tx1"/>
                </a:solidFill>
              </a:rPr>
              <a:t>October 27, 2022</a:t>
            </a:r>
          </a:p>
          <a:p>
            <a:r>
              <a:rPr lang="en-US" sz="2400" dirty="0">
                <a:solidFill>
                  <a:schemeClr val="tx1"/>
                </a:solidFill>
              </a:rPr>
              <a:t>John Thompson, HHS OCR</a:t>
            </a:r>
          </a:p>
        </p:txBody>
      </p:sp>
    </p:spTree>
    <p:extLst>
      <p:ext uri="{BB962C8B-B14F-4D97-AF65-F5344CB8AC3E}">
        <p14:creationId xmlns:p14="http://schemas.microsoft.com/office/powerpoint/2010/main" val="117124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1A85-065C-4415-B22B-20524DD61C73}"/>
              </a:ext>
            </a:extLst>
          </p:cNvPr>
          <p:cNvSpPr>
            <a:spLocks noGrp="1"/>
          </p:cNvSpPr>
          <p:nvPr>
            <p:ph type="title"/>
          </p:nvPr>
        </p:nvSpPr>
        <p:spPr>
          <a:xfrm>
            <a:off x="646111" y="452718"/>
            <a:ext cx="9404723" cy="899004"/>
          </a:xfrm>
        </p:spPr>
        <p:txBody>
          <a:bodyPr/>
          <a:lstStyle/>
          <a:p>
            <a:r>
              <a:rPr lang="en-US" dirty="0"/>
              <a:t>Inaccessible Telehealth </a:t>
            </a:r>
          </a:p>
        </p:txBody>
      </p:sp>
      <p:sp>
        <p:nvSpPr>
          <p:cNvPr id="3" name="Content Placeholder 2">
            <a:extLst>
              <a:ext uri="{FF2B5EF4-FFF2-40B4-BE49-F238E27FC236}">
                <a16:creationId xmlns:a16="http://schemas.microsoft.com/office/drawing/2014/main" id="{BB73AF2C-1E21-45B2-AF3D-C73AFDEFBC55}"/>
              </a:ext>
            </a:extLst>
          </p:cNvPr>
          <p:cNvSpPr>
            <a:spLocks noGrp="1"/>
          </p:cNvSpPr>
          <p:nvPr>
            <p:ph idx="1"/>
          </p:nvPr>
        </p:nvSpPr>
        <p:spPr>
          <a:xfrm>
            <a:off x="1103312" y="1351722"/>
            <a:ext cx="8946541" cy="4896677"/>
          </a:xfrm>
        </p:spPr>
        <p:txBody>
          <a:bodyPr>
            <a:normAutofit/>
          </a:bodyPr>
          <a:lstStyle/>
          <a:p>
            <a:r>
              <a:rPr lang="en-US" sz="2400" dirty="0"/>
              <a:t>While telehealth has many advantages, accessing care via telehealth may present challenges for certain populations.</a:t>
            </a:r>
          </a:p>
          <a:p>
            <a:endParaRPr lang="en-US" sz="2400" dirty="0"/>
          </a:p>
          <a:p>
            <a:r>
              <a:rPr lang="en-US" sz="2400" dirty="0"/>
              <a:t>If unaddressed, these challenges may result in individuals with disabilities facing barriers and issues accessing health care.</a:t>
            </a:r>
          </a:p>
          <a:p>
            <a:endParaRPr lang="en-US" dirty="0"/>
          </a:p>
          <a:p>
            <a:r>
              <a:rPr lang="en-US" sz="2400" dirty="0"/>
              <a:t>A health care provider’s failure to take appropriate action to ensure that care provided through telehealth is accessible can result in unlawful discrimination.</a:t>
            </a:r>
          </a:p>
        </p:txBody>
      </p:sp>
    </p:spTree>
    <p:extLst>
      <p:ext uri="{BB962C8B-B14F-4D97-AF65-F5344CB8AC3E}">
        <p14:creationId xmlns:p14="http://schemas.microsoft.com/office/powerpoint/2010/main" val="3248995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42AC-5009-46A9-A3F4-1EF470F5DF3A}"/>
              </a:ext>
            </a:extLst>
          </p:cNvPr>
          <p:cNvSpPr>
            <a:spLocks noGrp="1"/>
          </p:cNvSpPr>
          <p:nvPr>
            <p:ph type="title"/>
          </p:nvPr>
        </p:nvSpPr>
        <p:spPr/>
        <p:txBody>
          <a:bodyPr/>
          <a:lstStyle/>
          <a:p>
            <a:r>
              <a:rPr lang="en-US" sz="4000" dirty="0"/>
              <a:t>Examples of Inaccessible Telehealth</a:t>
            </a:r>
          </a:p>
        </p:txBody>
      </p:sp>
      <p:sp>
        <p:nvSpPr>
          <p:cNvPr id="3" name="Content Placeholder 2">
            <a:extLst>
              <a:ext uri="{FF2B5EF4-FFF2-40B4-BE49-F238E27FC236}">
                <a16:creationId xmlns:a16="http://schemas.microsoft.com/office/drawing/2014/main" id="{724EBF71-4D5C-47F9-AB12-EC999CEA7C42}"/>
              </a:ext>
            </a:extLst>
          </p:cNvPr>
          <p:cNvSpPr>
            <a:spLocks noGrp="1"/>
          </p:cNvSpPr>
          <p:nvPr>
            <p:ph idx="1"/>
          </p:nvPr>
        </p:nvSpPr>
        <p:spPr>
          <a:xfrm>
            <a:off x="1103312" y="1537252"/>
            <a:ext cx="8946541" cy="4611757"/>
          </a:xfrm>
        </p:spPr>
        <p:txBody>
          <a:bodyPr>
            <a:normAutofit/>
          </a:bodyPr>
          <a:lstStyle/>
          <a:p>
            <a:r>
              <a:rPr lang="en-US" sz="2400" dirty="0"/>
              <a:t>A person who is blind or has limited vision may find that the web-based platform their doctor uses for telehealth appointments does not support screen reader software.</a:t>
            </a:r>
          </a:p>
          <a:p>
            <a:endParaRPr lang="en-US" sz="2400" dirty="0"/>
          </a:p>
          <a:p>
            <a:r>
              <a:rPr lang="en-US" sz="2400" dirty="0"/>
              <a:t>A person who is deaf and communicates with a sign language interpreter may find that the video conferencing program their provider uses does not allow an interpreter to join the appointment from a separate location.</a:t>
            </a:r>
          </a:p>
          <a:p>
            <a:endParaRPr lang="en-US" dirty="0"/>
          </a:p>
        </p:txBody>
      </p:sp>
    </p:spTree>
    <p:extLst>
      <p:ext uri="{BB962C8B-B14F-4D97-AF65-F5344CB8AC3E}">
        <p14:creationId xmlns:p14="http://schemas.microsoft.com/office/powerpoint/2010/main" val="1454937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18A9-441B-49E8-ABAE-B0E3843DE87E}"/>
              </a:ext>
            </a:extLst>
          </p:cNvPr>
          <p:cNvSpPr>
            <a:spLocks noGrp="1"/>
          </p:cNvSpPr>
          <p:nvPr>
            <p:ph type="title"/>
          </p:nvPr>
        </p:nvSpPr>
        <p:spPr/>
        <p:txBody>
          <a:bodyPr/>
          <a:lstStyle/>
          <a:p>
            <a:r>
              <a:rPr lang="en-US" dirty="0"/>
              <a:t>Guidance on Nondiscrimination in Telehealth</a:t>
            </a:r>
          </a:p>
        </p:txBody>
      </p:sp>
      <p:sp>
        <p:nvSpPr>
          <p:cNvPr id="3" name="Content Placeholder 2">
            <a:extLst>
              <a:ext uri="{FF2B5EF4-FFF2-40B4-BE49-F238E27FC236}">
                <a16:creationId xmlns:a16="http://schemas.microsoft.com/office/drawing/2014/main" id="{EF773B0D-4329-47B4-BBC4-B76B5732A0A7}"/>
              </a:ext>
            </a:extLst>
          </p:cNvPr>
          <p:cNvSpPr>
            <a:spLocks noGrp="1"/>
          </p:cNvSpPr>
          <p:nvPr>
            <p:ph idx="1"/>
          </p:nvPr>
        </p:nvSpPr>
        <p:spPr>
          <a:xfrm>
            <a:off x="1103312" y="2052918"/>
            <a:ext cx="8946541" cy="4188856"/>
          </a:xfrm>
        </p:spPr>
        <p:txBody>
          <a:bodyPr/>
          <a:lstStyle/>
          <a:p>
            <a:r>
              <a:rPr lang="en-US" sz="2400" dirty="0"/>
              <a:t>On July 29, 2022, HHS OCR and DOJ released Guidance on how Federal disability rights laws require telehealth programs and activities to be accessible to individuals with disabilities.</a:t>
            </a:r>
          </a:p>
          <a:p>
            <a:r>
              <a:rPr lang="en-US" sz="2400" dirty="0"/>
              <a:t>These laws include Section 504, Title II of the ADA, and Section 1557.</a:t>
            </a:r>
          </a:p>
          <a:p>
            <a:r>
              <a:rPr lang="en-US" sz="2400" dirty="0"/>
              <a:t>The Guidance also covered protections for limited English proficient (LEP) persons and requirements to provide language access under Federal civil rights laws.</a:t>
            </a:r>
          </a:p>
          <a:p>
            <a:endParaRPr lang="en-US" dirty="0"/>
          </a:p>
        </p:txBody>
      </p:sp>
    </p:spTree>
    <p:extLst>
      <p:ext uri="{BB962C8B-B14F-4D97-AF65-F5344CB8AC3E}">
        <p14:creationId xmlns:p14="http://schemas.microsoft.com/office/powerpoint/2010/main" val="458359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BFC2-11DA-4A8E-9E8D-3CCD2FA6C263}"/>
              </a:ext>
            </a:extLst>
          </p:cNvPr>
          <p:cNvSpPr>
            <a:spLocks noGrp="1"/>
          </p:cNvSpPr>
          <p:nvPr>
            <p:ph type="title"/>
          </p:nvPr>
        </p:nvSpPr>
        <p:spPr/>
        <p:txBody>
          <a:bodyPr/>
          <a:lstStyle/>
          <a:p>
            <a:r>
              <a:rPr lang="en-US" sz="2800" dirty="0"/>
              <a:t>Telehealth Guidance – General Nondiscrimination</a:t>
            </a:r>
          </a:p>
        </p:txBody>
      </p:sp>
      <p:sp>
        <p:nvSpPr>
          <p:cNvPr id="3" name="Content Placeholder 2">
            <a:extLst>
              <a:ext uri="{FF2B5EF4-FFF2-40B4-BE49-F238E27FC236}">
                <a16:creationId xmlns:a16="http://schemas.microsoft.com/office/drawing/2014/main" id="{A9CFA318-8EBC-4C87-8F42-E3A23FE28A01}"/>
              </a:ext>
            </a:extLst>
          </p:cNvPr>
          <p:cNvSpPr>
            <a:spLocks noGrp="1"/>
          </p:cNvSpPr>
          <p:nvPr>
            <p:ph idx="1"/>
          </p:nvPr>
        </p:nvSpPr>
        <p:spPr>
          <a:xfrm>
            <a:off x="1103312" y="1265128"/>
            <a:ext cx="8946541" cy="5140153"/>
          </a:xfrm>
        </p:spPr>
        <p:txBody>
          <a:bodyPr>
            <a:normAutofit fontScale="92500" lnSpcReduction="20000"/>
          </a:bodyPr>
          <a:lstStyle/>
          <a:p>
            <a:r>
              <a:rPr lang="en-US" sz="2600" dirty="0"/>
              <a:t>Federal law provides a general rule that no qualified individual with a disability shall, on the basis of disability, be excluded from participation in or be denied the benefits of the services, programs, or activities of a covered entity, or otherwise be subjected to discrimination by a covered entity.</a:t>
            </a:r>
          </a:p>
          <a:p>
            <a:r>
              <a:rPr lang="en-US" sz="2600" dirty="0"/>
              <a:t>OCR enforces this requirement for:</a:t>
            </a:r>
          </a:p>
          <a:p>
            <a:pPr lvl="1"/>
            <a:r>
              <a:rPr lang="en-US" sz="2600" dirty="0"/>
              <a:t>Recipients of Federal financial assistance and programs and activities conducted by HHS under Section 504, </a:t>
            </a:r>
          </a:p>
          <a:p>
            <a:pPr lvl="1"/>
            <a:r>
              <a:rPr lang="en-US" sz="2600" dirty="0"/>
              <a:t>Public entities, including state and local governments, under Title II, and</a:t>
            </a:r>
          </a:p>
          <a:p>
            <a:pPr lvl="1"/>
            <a:r>
              <a:rPr lang="en-US" sz="2600" dirty="0"/>
              <a:t>Certain health programs and activities under Section 1557.</a:t>
            </a:r>
          </a:p>
          <a:p>
            <a:endParaRPr lang="en-US" dirty="0"/>
          </a:p>
        </p:txBody>
      </p:sp>
    </p:spTree>
    <p:extLst>
      <p:ext uri="{BB962C8B-B14F-4D97-AF65-F5344CB8AC3E}">
        <p14:creationId xmlns:p14="http://schemas.microsoft.com/office/powerpoint/2010/main" val="2445009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838D7-023B-48F5-94F2-9A31D82513B3}"/>
              </a:ext>
            </a:extLst>
          </p:cNvPr>
          <p:cNvSpPr>
            <a:spLocks noGrp="1"/>
          </p:cNvSpPr>
          <p:nvPr>
            <p:ph type="title"/>
          </p:nvPr>
        </p:nvSpPr>
        <p:spPr/>
        <p:txBody>
          <a:bodyPr/>
          <a:lstStyle/>
          <a:p>
            <a:r>
              <a:rPr lang="en-US" sz="3200" dirty="0"/>
              <a:t>Telehealth Guidance – Reasonable Modifications</a:t>
            </a:r>
          </a:p>
        </p:txBody>
      </p:sp>
      <p:sp>
        <p:nvSpPr>
          <p:cNvPr id="3" name="Content Placeholder 2">
            <a:extLst>
              <a:ext uri="{FF2B5EF4-FFF2-40B4-BE49-F238E27FC236}">
                <a16:creationId xmlns:a16="http://schemas.microsoft.com/office/drawing/2014/main" id="{9122E60A-CEC7-40B8-B1F9-A892DDE3E399}"/>
              </a:ext>
            </a:extLst>
          </p:cNvPr>
          <p:cNvSpPr>
            <a:spLocks noGrp="1"/>
          </p:cNvSpPr>
          <p:nvPr>
            <p:ph idx="1"/>
          </p:nvPr>
        </p:nvSpPr>
        <p:spPr>
          <a:xfrm>
            <a:off x="1103312" y="1728592"/>
            <a:ext cx="8946541" cy="4519807"/>
          </a:xfrm>
        </p:spPr>
        <p:txBody>
          <a:bodyPr/>
          <a:lstStyle/>
          <a:p>
            <a:r>
              <a:rPr lang="en-US" sz="2400" dirty="0"/>
              <a:t>Health care providers must make reasonable changes to their policies, practices, or procedures, which may include providing additional support to patients when needed before, during, and after a virtual visit, to avoid discriminating on the basis of disability.</a:t>
            </a:r>
          </a:p>
          <a:p>
            <a:endParaRPr lang="en-US" sz="2400" dirty="0"/>
          </a:p>
          <a:p>
            <a:r>
              <a:rPr lang="en-US" sz="2400" dirty="0"/>
              <a:t>Reasonable modifications may take many different forms including additional time to connect and become familiar with a telehealth platform or allowing the addition of a support person to help meaningfully access an appointment.</a:t>
            </a:r>
          </a:p>
          <a:p>
            <a:endParaRPr lang="en-US" dirty="0"/>
          </a:p>
        </p:txBody>
      </p:sp>
    </p:spTree>
    <p:extLst>
      <p:ext uri="{BB962C8B-B14F-4D97-AF65-F5344CB8AC3E}">
        <p14:creationId xmlns:p14="http://schemas.microsoft.com/office/powerpoint/2010/main" val="423989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2B91E-B02B-47C2-B313-647BC6AEA4EC}"/>
              </a:ext>
            </a:extLst>
          </p:cNvPr>
          <p:cNvSpPr>
            <a:spLocks noGrp="1"/>
          </p:cNvSpPr>
          <p:nvPr>
            <p:ph type="title"/>
          </p:nvPr>
        </p:nvSpPr>
        <p:spPr/>
        <p:txBody>
          <a:bodyPr/>
          <a:lstStyle/>
          <a:p>
            <a:r>
              <a:rPr lang="en-US" dirty="0"/>
              <a:t>Telehealth Guidance – Effective Communication</a:t>
            </a:r>
          </a:p>
        </p:txBody>
      </p:sp>
      <p:sp>
        <p:nvSpPr>
          <p:cNvPr id="3" name="Content Placeholder 2">
            <a:extLst>
              <a:ext uri="{FF2B5EF4-FFF2-40B4-BE49-F238E27FC236}">
                <a16:creationId xmlns:a16="http://schemas.microsoft.com/office/drawing/2014/main" id="{6A8CC8E4-50BF-462D-9E89-E73B1DF4B97C}"/>
              </a:ext>
            </a:extLst>
          </p:cNvPr>
          <p:cNvSpPr>
            <a:spLocks noGrp="1"/>
          </p:cNvSpPr>
          <p:nvPr>
            <p:ph idx="1"/>
          </p:nvPr>
        </p:nvSpPr>
        <p:spPr/>
        <p:txBody>
          <a:bodyPr/>
          <a:lstStyle/>
          <a:p>
            <a:r>
              <a:rPr lang="en-US" sz="2400" dirty="0"/>
              <a:t>Providers must communicate effectively with people who have communication disabilities (including certain disabilities affecting speech or motor function) when providing care in person or through telehealth.</a:t>
            </a:r>
          </a:p>
          <a:p>
            <a:endParaRPr lang="en-US" sz="2400" dirty="0"/>
          </a:p>
          <a:p>
            <a:r>
              <a:rPr lang="en-US" sz="2400" dirty="0"/>
              <a:t>This requirement applies to all communications, including about provider availability, records access, scheduling, and during appointments.</a:t>
            </a:r>
          </a:p>
          <a:p>
            <a:endParaRPr lang="en-US" dirty="0"/>
          </a:p>
        </p:txBody>
      </p:sp>
    </p:spTree>
    <p:extLst>
      <p:ext uri="{BB962C8B-B14F-4D97-AF65-F5344CB8AC3E}">
        <p14:creationId xmlns:p14="http://schemas.microsoft.com/office/powerpoint/2010/main" val="459207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4FD8A-0D9D-4591-BB23-86D518ABB1E1}"/>
              </a:ext>
            </a:extLst>
          </p:cNvPr>
          <p:cNvSpPr>
            <a:spLocks noGrp="1"/>
          </p:cNvSpPr>
          <p:nvPr>
            <p:ph type="title"/>
          </p:nvPr>
        </p:nvSpPr>
        <p:spPr/>
        <p:txBody>
          <a:bodyPr/>
          <a:lstStyle/>
          <a:p>
            <a:r>
              <a:rPr lang="en-US" dirty="0"/>
              <a:t>Effective Communication, cont.</a:t>
            </a:r>
          </a:p>
        </p:txBody>
      </p:sp>
      <p:sp>
        <p:nvSpPr>
          <p:cNvPr id="3" name="Content Placeholder 2">
            <a:extLst>
              <a:ext uri="{FF2B5EF4-FFF2-40B4-BE49-F238E27FC236}">
                <a16:creationId xmlns:a16="http://schemas.microsoft.com/office/drawing/2014/main" id="{0C4BAEE5-47ED-4068-A1D3-C91E246BDD8A}"/>
              </a:ext>
            </a:extLst>
          </p:cNvPr>
          <p:cNvSpPr>
            <a:spLocks noGrp="1"/>
          </p:cNvSpPr>
          <p:nvPr>
            <p:ph idx="1"/>
          </p:nvPr>
        </p:nvSpPr>
        <p:spPr/>
        <p:txBody>
          <a:bodyPr/>
          <a:lstStyle/>
          <a:p>
            <a:r>
              <a:rPr lang="en-US" sz="2400" dirty="0"/>
              <a:t>Health care providers must provide communication aids and services when needed and at no cost to the patient.</a:t>
            </a:r>
          </a:p>
          <a:p>
            <a:endParaRPr lang="en-US" sz="2400" dirty="0"/>
          </a:p>
          <a:p>
            <a:r>
              <a:rPr lang="en-US" sz="2400" dirty="0"/>
              <a:t>Because communication needs can differ depending on the individual and their situation, effective solutions will differ too, including which aids or services are effective.</a:t>
            </a:r>
          </a:p>
          <a:p>
            <a:endParaRPr lang="en-US" dirty="0"/>
          </a:p>
        </p:txBody>
      </p:sp>
    </p:spTree>
    <p:extLst>
      <p:ext uri="{BB962C8B-B14F-4D97-AF65-F5344CB8AC3E}">
        <p14:creationId xmlns:p14="http://schemas.microsoft.com/office/powerpoint/2010/main" val="1030536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2235E-AF50-4237-B21E-DA649BF37F77}"/>
              </a:ext>
            </a:extLst>
          </p:cNvPr>
          <p:cNvSpPr>
            <a:spLocks noGrp="1"/>
          </p:cNvSpPr>
          <p:nvPr>
            <p:ph type="title"/>
          </p:nvPr>
        </p:nvSpPr>
        <p:spPr/>
        <p:txBody>
          <a:bodyPr/>
          <a:lstStyle/>
          <a:p>
            <a:r>
              <a:rPr lang="en-US" sz="3200" dirty="0"/>
              <a:t>Examples of Effective Communication – Individuals who are Deaf or Hard of Hearing</a:t>
            </a:r>
          </a:p>
        </p:txBody>
      </p:sp>
      <p:sp>
        <p:nvSpPr>
          <p:cNvPr id="3" name="Content Placeholder 2">
            <a:extLst>
              <a:ext uri="{FF2B5EF4-FFF2-40B4-BE49-F238E27FC236}">
                <a16:creationId xmlns:a16="http://schemas.microsoft.com/office/drawing/2014/main" id="{8382FAAC-34FB-428A-84D3-CE430E1D9199}"/>
              </a:ext>
            </a:extLst>
          </p:cNvPr>
          <p:cNvSpPr>
            <a:spLocks noGrp="1"/>
          </p:cNvSpPr>
          <p:nvPr>
            <p:ph idx="1"/>
          </p:nvPr>
        </p:nvSpPr>
        <p:spPr/>
        <p:txBody>
          <a:bodyPr/>
          <a:lstStyle/>
          <a:p>
            <a:r>
              <a:rPr lang="en-US" sz="2400" dirty="0"/>
              <a:t>A provider that uses telehealth may need to provide a qualified sign language interpreter to interpret applicable instructions and techniques, including using any necessary specialized vocabulary. </a:t>
            </a:r>
          </a:p>
          <a:p>
            <a:r>
              <a:rPr lang="en-US" sz="2400" dirty="0"/>
              <a:t>When an interpreter is necessary, the provider will need to make sure that their telehealth platform allows the interpreter to join the session.</a:t>
            </a:r>
          </a:p>
          <a:p>
            <a:r>
              <a:rPr lang="en-US" sz="2400" dirty="0"/>
              <a:t>A provider that uses telehealth may need to ensure that the telehealth platform it uses can support effective real-time captioning.</a:t>
            </a:r>
          </a:p>
          <a:p>
            <a:endParaRPr lang="en-US" dirty="0"/>
          </a:p>
        </p:txBody>
      </p:sp>
    </p:spTree>
    <p:extLst>
      <p:ext uri="{BB962C8B-B14F-4D97-AF65-F5344CB8AC3E}">
        <p14:creationId xmlns:p14="http://schemas.microsoft.com/office/powerpoint/2010/main" val="3168221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004C-B466-48C0-A695-D466E1D40D0B}"/>
              </a:ext>
            </a:extLst>
          </p:cNvPr>
          <p:cNvSpPr>
            <a:spLocks noGrp="1"/>
          </p:cNvSpPr>
          <p:nvPr>
            <p:ph type="title"/>
          </p:nvPr>
        </p:nvSpPr>
        <p:spPr/>
        <p:txBody>
          <a:bodyPr/>
          <a:lstStyle/>
          <a:p>
            <a:r>
              <a:rPr lang="en-US" sz="2800" dirty="0"/>
              <a:t>Examples of Effective Communication – Individuals who are Blind or have Vision Disabilities</a:t>
            </a:r>
          </a:p>
        </p:txBody>
      </p:sp>
      <p:sp>
        <p:nvSpPr>
          <p:cNvPr id="3" name="Content Placeholder 2">
            <a:extLst>
              <a:ext uri="{FF2B5EF4-FFF2-40B4-BE49-F238E27FC236}">
                <a16:creationId xmlns:a16="http://schemas.microsoft.com/office/drawing/2014/main" id="{9620B58E-9848-42DE-AA9A-DF640A152449}"/>
              </a:ext>
            </a:extLst>
          </p:cNvPr>
          <p:cNvSpPr>
            <a:spLocks noGrp="1"/>
          </p:cNvSpPr>
          <p:nvPr>
            <p:ph idx="1"/>
          </p:nvPr>
        </p:nvSpPr>
        <p:spPr>
          <a:xfrm>
            <a:off x="1103312" y="1853248"/>
            <a:ext cx="8946541" cy="4395151"/>
          </a:xfrm>
        </p:spPr>
        <p:txBody>
          <a:bodyPr/>
          <a:lstStyle/>
          <a:p>
            <a:r>
              <a:rPr lang="en-US" sz="2400" dirty="0"/>
              <a:t>A recipient that uses a web-based platform to send written recommendations to their patients may need to make sure the recommendations are screen-reader compatible.</a:t>
            </a:r>
          </a:p>
          <a:p>
            <a:r>
              <a:rPr lang="en-US" sz="2400" dirty="0"/>
              <a:t>A provider that uses videos to show patients how to do physical therapy exercises may need to make sure that the videos have audio descriptions.</a:t>
            </a:r>
          </a:p>
          <a:p>
            <a:r>
              <a:rPr lang="en-US" sz="2400" dirty="0"/>
              <a:t>A provider that uses remote consultations through a video platform may need to provide a consultation by phone for a patient who requests that option.</a:t>
            </a:r>
          </a:p>
          <a:p>
            <a:endParaRPr lang="en-US" dirty="0"/>
          </a:p>
        </p:txBody>
      </p:sp>
    </p:spTree>
    <p:extLst>
      <p:ext uri="{BB962C8B-B14F-4D97-AF65-F5344CB8AC3E}">
        <p14:creationId xmlns:p14="http://schemas.microsoft.com/office/powerpoint/2010/main" val="3299034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40E6D-BE84-4472-AE79-6AA29BEF8659}"/>
              </a:ext>
            </a:extLst>
          </p:cNvPr>
          <p:cNvSpPr>
            <a:spLocks noGrp="1"/>
          </p:cNvSpPr>
          <p:nvPr>
            <p:ph type="title"/>
          </p:nvPr>
        </p:nvSpPr>
        <p:spPr/>
        <p:txBody>
          <a:bodyPr/>
          <a:lstStyle/>
          <a:p>
            <a:r>
              <a:rPr lang="en-US" dirty="0"/>
              <a:t>Section 1557 and ICT</a:t>
            </a:r>
          </a:p>
        </p:txBody>
      </p:sp>
      <p:sp>
        <p:nvSpPr>
          <p:cNvPr id="3" name="Content Placeholder 2">
            <a:extLst>
              <a:ext uri="{FF2B5EF4-FFF2-40B4-BE49-F238E27FC236}">
                <a16:creationId xmlns:a16="http://schemas.microsoft.com/office/drawing/2014/main" id="{1804A8E5-1323-49BD-9072-3952098618FB}"/>
              </a:ext>
            </a:extLst>
          </p:cNvPr>
          <p:cNvSpPr>
            <a:spLocks noGrp="1"/>
          </p:cNvSpPr>
          <p:nvPr>
            <p:ph idx="1"/>
          </p:nvPr>
        </p:nvSpPr>
        <p:spPr/>
        <p:txBody>
          <a:bodyPr>
            <a:normAutofit/>
          </a:bodyPr>
          <a:lstStyle/>
          <a:p>
            <a:r>
              <a:rPr lang="en-US" sz="2400" dirty="0"/>
              <a:t>Section 1557 specifically requires that covered health programs and activities provided by covered entities through ICT (including telehealth) be made accessible to individuals with disabilities unless doing so would result in undue financial and administrative burdens or fundamental alteration of the health program.</a:t>
            </a:r>
          </a:p>
        </p:txBody>
      </p:sp>
    </p:spTree>
    <p:extLst>
      <p:ext uri="{BB962C8B-B14F-4D97-AF65-F5344CB8AC3E}">
        <p14:creationId xmlns:p14="http://schemas.microsoft.com/office/powerpoint/2010/main" val="79658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767156"/>
            <a:ext cx="8946541" cy="4481244"/>
          </a:xfrm>
        </p:spPr>
        <p:txBody>
          <a:bodyPr>
            <a:normAutofit fontScale="92500" lnSpcReduction="10000"/>
          </a:bodyPr>
          <a:lstStyle/>
          <a:p>
            <a:r>
              <a:rPr lang="en-US" sz="2800" dirty="0"/>
              <a:t>Introduction and Background</a:t>
            </a:r>
          </a:p>
          <a:p>
            <a:pPr marL="0" indent="0">
              <a:buNone/>
            </a:pPr>
            <a:endParaRPr lang="en-US" sz="2800" dirty="0"/>
          </a:p>
          <a:p>
            <a:r>
              <a:rPr lang="en-US" sz="2800" dirty="0"/>
              <a:t>Issues in Telehealth</a:t>
            </a:r>
          </a:p>
          <a:p>
            <a:pPr marL="0" indent="0">
              <a:buNone/>
            </a:pPr>
            <a:endParaRPr lang="en-US" sz="2800" dirty="0"/>
          </a:p>
          <a:p>
            <a:r>
              <a:rPr lang="en-US" sz="2800" dirty="0"/>
              <a:t>Telehealth Guidance</a:t>
            </a:r>
          </a:p>
          <a:p>
            <a:pPr marL="0" indent="0">
              <a:buNone/>
            </a:pPr>
            <a:endParaRPr lang="en-US" sz="2800" dirty="0"/>
          </a:p>
          <a:p>
            <a:r>
              <a:rPr lang="en-US" sz="2800" dirty="0"/>
              <a:t>Effective Communication Enforcement Examples</a:t>
            </a:r>
          </a:p>
          <a:p>
            <a:endParaRPr lang="en-US" sz="2800" dirty="0"/>
          </a:p>
          <a:p>
            <a:r>
              <a:rPr lang="en-US" sz="2800" dirty="0"/>
              <a:t>Questions and Comments</a:t>
            </a:r>
          </a:p>
          <a:p>
            <a:pPr marL="0" indent="0">
              <a:buNone/>
            </a:pPr>
            <a:endParaRPr lang="en-US" sz="2800" dirty="0"/>
          </a:p>
          <a:p>
            <a:endParaRPr lang="en-US" dirty="0"/>
          </a:p>
        </p:txBody>
      </p:sp>
    </p:spTree>
    <p:extLst>
      <p:ext uri="{BB962C8B-B14F-4D97-AF65-F5344CB8AC3E}">
        <p14:creationId xmlns:p14="http://schemas.microsoft.com/office/powerpoint/2010/main" val="2074620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694F3-D438-4537-852B-FF7A431881C1}"/>
              </a:ext>
            </a:extLst>
          </p:cNvPr>
          <p:cNvSpPr>
            <a:spLocks noGrp="1"/>
          </p:cNvSpPr>
          <p:nvPr>
            <p:ph type="title"/>
          </p:nvPr>
        </p:nvSpPr>
        <p:spPr/>
        <p:txBody>
          <a:bodyPr/>
          <a:lstStyle/>
          <a:p>
            <a:r>
              <a:rPr lang="en-US" sz="2800" dirty="0"/>
              <a:t>Guidance on HIPAA and Audio-Only Telehealth</a:t>
            </a:r>
          </a:p>
        </p:txBody>
      </p:sp>
      <p:sp>
        <p:nvSpPr>
          <p:cNvPr id="3" name="Content Placeholder 2">
            <a:extLst>
              <a:ext uri="{FF2B5EF4-FFF2-40B4-BE49-F238E27FC236}">
                <a16:creationId xmlns:a16="http://schemas.microsoft.com/office/drawing/2014/main" id="{EBEC6DD1-B33F-43FD-BD62-E6E9633AC840}"/>
              </a:ext>
            </a:extLst>
          </p:cNvPr>
          <p:cNvSpPr>
            <a:spLocks noGrp="1"/>
          </p:cNvSpPr>
          <p:nvPr>
            <p:ph idx="1"/>
          </p:nvPr>
        </p:nvSpPr>
        <p:spPr>
          <a:xfrm>
            <a:off x="1103312" y="1192696"/>
            <a:ext cx="8946541" cy="5314120"/>
          </a:xfrm>
        </p:spPr>
        <p:txBody>
          <a:bodyPr>
            <a:normAutofit/>
          </a:bodyPr>
          <a:lstStyle/>
          <a:p>
            <a:r>
              <a:rPr lang="en-US" sz="2400" dirty="0"/>
              <a:t>On June 13, 2022, OCR issued guidance to providers on how to provide audio-only telehealth in compliance with HIPAA.</a:t>
            </a:r>
          </a:p>
          <a:p>
            <a:r>
              <a:rPr lang="en-US" sz="2400" dirty="0"/>
              <a:t>The guidance addressed a number of issues, including:</a:t>
            </a:r>
          </a:p>
          <a:p>
            <a:pPr lvl="1"/>
            <a:r>
              <a:rPr lang="en-US" sz="2400" dirty="0"/>
              <a:t>Whether the use of audio-only telehealth violates HIPAA,</a:t>
            </a:r>
          </a:p>
          <a:p>
            <a:pPr lvl="1"/>
            <a:r>
              <a:rPr lang="en-US" sz="2400" dirty="0"/>
              <a:t>Whether the provider and health plans must meet HIPAA requirements for audio-only telehealth,</a:t>
            </a:r>
          </a:p>
          <a:p>
            <a:pPr lvl="1"/>
            <a:r>
              <a:rPr lang="en-US" sz="2400" dirty="0"/>
              <a:t>Whether a business associate agreement must be in place, and</a:t>
            </a:r>
          </a:p>
          <a:p>
            <a:pPr lvl="1"/>
            <a:r>
              <a:rPr lang="en-US" sz="2400" dirty="0"/>
              <a:t>What to do when a health plan does not provide coverage for audio-only telehealth.</a:t>
            </a:r>
          </a:p>
        </p:txBody>
      </p:sp>
    </p:spTree>
    <p:extLst>
      <p:ext uri="{BB962C8B-B14F-4D97-AF65-F5344CB8AC3E}">
        <p14:creationId xmlns:p14="http://schemas.microsoft.com/office/powerpoint/2010/main" val="1813469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8644-2CE8-4AC1-BAC3-9341B67E9E3D}"/>
              </a:ext>
            </a:extLst>
          </p:cNvPr>
          <p:cNvSpPr>
            <a:spLocks noGrp="1"/>
          </p:cNvSpPr>
          <p:nvPr>
            <p:ph type="title"/>
          </p:nvPr>
        </p:nvSpPr>
        <p:spPr/>
        <p:txBody>
          <a:bodyPr/>
          <a:lstStyle/>
          <a:p>
            <a:r>
              <a:rPr lang="en-US" dirty="0"/>
              <a:t>HHS Rulemaking</a:t>
            </a:r>
          </a:p>
        </p:txBody>
      </p:sp>
      <p:sp>
        <p:nvSpPr>
          <p:cNvPr id="3" name="Content Placeholder 2">
            <a:extLst>
              <a:ext uri="{FF2B5EF4-FFF2-40B4-BE49-F238E27FC236}">
                <a16:creationId xmlns:a16="http://schemas.microsoft.com/office/drawing/2014/main" id="{B723C60C-F402-4A68-8B1A-895C50C9DC15}"/>
              </a:ext>
            </a:extLst>
          </p:cNvPr>
          <p:cNvSpPr>
            <a:spLocks noGrp="1"/>
          </p:cNvSpPr>
          <p:nvPr>
            <p:ph idx="1"/>
          </p:nvPr>
        </p:nvSpPr>
        <p:spPr>
          <a:xfrm>
            <a:off x="1103312" y="1590806"/>
            <a:ext cx="8946541" cy="4657594"/>
          </a:xfrm>
        </p:spPr>
        <p:txBody>
          <a:bodyPr>
            <a:normAutofit/>
          </a:bodyPr>
          <a:lstStyle/>
          <a:p>
            <a:r>
              <a:rPr lang="en-US" sz="2400" dirty="0"/>
              <a:t>On August 4, 2022, OCR published a notice of proposed rulemaking (NPRM) to revise its implementing regulation for Section 1557.  In addition to continuing to require that health programs and activities provided through ICT be accessible, the Section 1557 NPRM would explicitly require that telehealth services be made accessible.  Comments closed on October 3, 2022.</a:t>
            </a:r>
          </a:p>
          <a:p>
            <a:r>
              <a:rPr lang="en-US" sz="2400" dirty="0"/>
              <a:t>OCR is also working on revisions to its implementing regulation for Section 504 for recipients of HHS funding.  As part of that rulemaking, OCR is considering addressing ICT specifically, including telehealth.</a:t>
            </a:r>
          </a:p>
          <a:p>
            <a:endParaRPr lang="en-US" dirty="0"/>
          </a:p>
        </p:txBody>
      </p:sp>
    </p:spTree>
    <p:extLst>
      <p:ext uri="{BB962C8B-B14F-4D97-AF65-F5344CB8AC3E}">
        <p14:creationId xmlns:p14="http://schemas.microsoft.com/office/powerpoint/2010/main" val="1998933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A38-F19E-4706-B809-472E88E56805}"/>
              </a:ext>
            </a:extLst>
          </p:cNvPr>
          <p:cNvSpPr>
            <a:spLocks noGrp="1"/>
          </p:cNvSpPr>
          <p:nvPr>
            <p:ph type="title"/>
          </p:nvPr>
        </p:nvSpPr>
        <p:spPr/>
        <p:txBody>
          <a:bodyPr/>
          <a:lstStyle/>
          <a:p>
            <a:r>
              <a:rPr lang="en-US" sz="2800" dirty="0"/>
              <a:t>Effective Communication Enforcement Example 1</a:t>
            </a:r>
          </a:p>
        </p:txBody>
      </p:sp>
      <p:sp>
        <p:nvSpPr>
          <p:cNvPr id="3" name="Content Placeholder 2">
            <a:extLst>
              <a:ext uri="{FF2B5EF4-FFF2-40B4-BE49-F238E27FC236}">
                <a16:creationId xmlns:a16="http://schemas.microsoft.com/office/drawing/2014/main" id="{3B758157-75D1-446A-AB0F-22BBDA1B055C}"/>
              </a:ext>
            </a:extLst>
          </p:cNvPr>
          <p:cNvSpPr>
            <a:spLocks noGrp="1"/>
          </p:cNvSpPr>
          <p:nvPr>
            <p:ph idx="1"/>
          </p:nvPr>
        </p:nvSpPr>
        <p:spPr>
          <a:xfrm>
            <a:off x="1103312" y="1478072"/>
            <a:ext cx="8946541" cy="4770328"/>
          </a:xfrm>
        </p:spPr>
        <p:txBody>
          <a:bodyPr>
            <a:noAutofit/>
          </a:bodyPr>
          <a:lstStyle/>
          <a:p>
            <a:r>
              <a:rPr lang="en-US" sz="2400" dirty="0"/>
              <a:t>OCR received an allegation that an individual who is deaf was denied appropriate auxiliary aids and services during their hospital visit.  </a:t>
            </a:r>
          </a:p>
          <a:p>
            <a:r>
              <a:rPr lang="en-US" sz="2400" dirty="0"/>
              <a:t>Specifically, the Complainant alleged they were denied an ASL interpreter or video remote interpreting services at critical points during their inpatient stay.  Instead, the Complaint had to rely on hand-written notes.</a:t>
            </a:r>
          </a:p>
          <a:p>
            <a:r>
              <a:rPr lang="en-US" sz="2400" dirty="0"/>
              <a:t>OCR entered into a voluntary resolution agreement with the hospital requiring specific steps to ensure compliance with Section 504 and Section 1557, along with a monitoring period.</a:t>
            </a:r>
          </a:p>
        </p:txBody>
      </p:sp>
    </p:spTree>
    <p:extLst>
      <p:ext uri="{BB962C8B-B14F-4D97-AF65-F5344CB8AC3E}">
        <p14:creationId xmlns:p14="http://schemas.microsoft.com/office/powerpoint/2010/main" val="1414315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0B89-0F21-4E3C-84F0-7800F1BB3B9C}"/>
              </a:ext>
            </a:extLst>
          </p:cNvPr>
          <p:cNvSpPr>
            <a:spLocks noGrp="1"/>
          </p:cNvSpPr>
          <p:nvPr>
            <p:ph type="title"/>
          </p:nvPr>
        </p:nvSpPr>
        <p:spPr/>
        <p:txBody>
          <a:bodyPr/>
          <a:lstStyle/>
          <a:p>
            <a:r>
              <a:rPr lang="en-US" sz="2800" dirty="0"/>
              <a:t>Effective Communication Enforcement Example 2</a:t>
            </a:r>
          </a:p>
        </p:txBody>
      </p:sp>
      <p:sp>
        <p:nvSpPr>
          <p:cNvPr id="3" name="Content Placeholder 2">
            <a:extLst>
              <a:ext uri="{FF2B5EF4-FFF2-40B4-BE49-F238E27FC236}">
                <a16:creationId xmlns:a16="http://schemas.microsoft.com/office/drawing/2014/main" id="{87103E30-FCFD-483D-BA32-311DE43EA221}"/>
              </a:ext>
            </a:extLst>
          </p:cNvPr>
          <p:cNvSpPr>
            <a:spLocks noGrp="1"/>
          </p:cNvSpPr>
          <p:nvPr>
            <p:ph idx="1"/>
          </p:nvPr>
        </p:nvSpPr>
        <p:spPr>
          <a:xfrm>
            <a:off x="1104293" y="1377864"/>
            <a:ext cx="8946541" cy="4910292"/>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1F497D">
                  <a:lumMod val="40000"/>
                  <a:lumOff val="60000"/>
                </a:srgbClr>
              </a:buClr>
              <a:buSzPct val="80000"/>
              <a:buFont typeface="Wingdings 3" charset="2"/>
              <a:buChar char=""/>
              <a:tabLst/>
              <a:defRPr/>
            </a:pPr>
            <a:r>
              <a:rPr lang="en-US" sz="2400" dirty="0"/>
              <a:t>OCR received an allegation that an individual who is deaf  </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j-ea"/>
                <a:cs typeface="+mj-cs"/>
              </a:rPr>
              <a:t>was denied appropriate auxiliary aids and services while in labor at a hospital.</a:t>
            </a:r>
          </a:p>
          <a:p>
            <a:pPr marL="342900" marR="0" lvl="0" indent="-342900" algn="l" defTabSz="457200" rtl="0" eaLnBrk="1" fontAlgn="auto" latinLnBrk="0" hangingPunct="1">
              <a:lnSpc>
                <a:spcPct val="100000"/>
              </a:lnSpc>
              <a:spcBef>
                <a:spcPts val="1000"/>
              </a:spcBef>
              <a:spcAft>
                <a:spcPts val="0"/>
              </a:spcAft>
              <a:buClr>
                <a:srgbClr val="1F497D">
                  <a:lumMod val="40000"/>
                  <a:lumOff val="60000"/>
                </a:srgbClr>
              </a:buClr>
              <a:buSzPct val="80000"/>
              <a:buFont typeface="Wingdings 3" charset="2"/>
              <a:buChar char=""/>
              <a:tabLst/>
              <a:defRPr/>
            </a:pPr>
            <a:r>
              <a:rPr kumimoji="0" lang="en-US" sz="2400" b="0" i="0" u="none" strike="noStrike" kern="1200" cap="none" spc="0" normalizeH="0" baseline="0" noProof="0" dirty="0">
                <a:ln>
                  <a:noFill/>
                </a:ln>
                <a:solidFill>
                  <a:prstClr val="white"/>
                </a:solidFill>
                <a:effectLst/>
                <a:uLnTx/>
                <a:uFillTx/>
                <a:latin typeface="Century Gothic" panose="020B0502020202020204"/>
                <a:ea typeface="+mj-ea"/>
                <a:cs typeface="+mj-cs"/>
              </a:rPr>
              <a:t>Specifically, the Complainant alleged that she informed the hospital before her scheduled labor that she would require an ASL interpreter to communicate during the delivery.  Despite this, she was not provided an interpreter during labor and delivery.</a:t>
            </a:r>
          </a:p>
          <a:p>
            <a:r>
              <a:rPr lang="en-US" sz="2400" dirty="0"/>
              <a:t>OCR entered into a voluntary resolution agreement with the medical center requiring specific steps to ensure compliance with Section 504 and Section 1557, along with a monitoring period.</a:t>
            </a:r>
          </a:p>
        </p:txBody>
      </p:sp>
    </p:spTree>
    <p:extLst>
      <p:ext uri="{BB962C8B-B14F-4D97-AF65-F5344CB8AC3E}">
        <p14:creationId xmlns:p14="http://schemas.microsoft.com/office/powerpoint/2010/main" val="227189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7C660-3298-47E1-80E3-E89D2D23E7F6}"/>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00C028EE-7489-41D8-AD8E-5B565DB1F171}"/>
              </a:ext>
            </a:extLst>
          </p:cNvPr>
          <p:cNvSpPr>
            <a:spLocks noGrp="1"/>
          </p:cNvSpPr>
          <p:nvPr>
            <p:ph idx="1"/>
          </p:nvPr>
        </p:nvSpPr>
        <p:spPr/>
        <p:txBody>
          <a:bodyPr>
            <a:noAutofit/>
          </a:bodyPr>
          <a:lstStyle/>
          <a:p>
            <a:r>
              <a:rPr lang="en-US" sz="2400" dirty="0"/>
              <a:t>Information on the Civil Rights laws OCR enforces is available on our website at </a:t>
            </a:r>
            <a:r>
              <a:rPr lang="en-US" sz="2400" u="sng" dirty="0"/>
              <a:t>hhs.gov/</a:t>
            </a:r>
            <a:r>
              <a:rPr lang="en-US" sz="2400" u="sng" dirty="0" err="1"/>
              <a:t>ocr</a:t>
            </a:r>
            <a:r>
              <a:rPr lang="en-US" sz="2400" dirty="0"/>
              <a:t>.</a:t>
            </a:r>
          </a:p>
          <a:p>
            <a:r>
              <a:rPr lang="en-US" sz="2400" dirty="0"/>
              <a:t>Information on how to file a complaint is available at </a:t>
            </a:r>
            <a:r>
              <a:rPr lang="en-US" sz="2400" u="sng" dirty="0"/>
              <a:t>hhs.gov/</a:t>
            </a:r>
            <a:r>
              <a:rPr lang="en-US" sz="2400" u="sng" dirty="0" err="1"/>
              <a:t>ocr</a:t>
            </a:r>
            <a:r>
              <a:rPr lang="en-US" sz="2400" u="sng" dirty="0"/>
              <a:t>/complaints</a:t>
            </a:r>
            <a:r>
              <a:rPr lang="en-US" sz="2400" dirty="0"/>
              <a:t>.</a:t>
            </a:r>
          </a:p>
          <a:p>
            <a:endParaRPr lang="en-US" sz="2400" dirty="0"/>
          </a:p>
          <a:p>
            <a:r>
              <a:rPr lang="en-US" sz="2400" dirty="0"/>
              <a:t>Contact Information:</a:t>
            </a:r>
          </a:p>
          <a:p>
            <a:pPr lvl="1"/>
            <a:r>
              <a:rPr lang="en-US" sz="2400" u="sng" dirty="0">
                <a:hlinkClick r:id="rId2">
                  <a:extLst>
                    <a:ext uri="{A12FA001-AC4F-418D-AE19-62706E023703}">
                      <ahyp:hlinkClr xmlns:ahyp="http://schemas.microsoft.com/office/drawing/2018/hyperlinkcolor" val="tx"/>
                    </a:ext>
                  </a:extLst>
                </a:hlinkClick>
              </a:rPr>
              <a:t>John.Thompson</a:t>
            </a:r>
            <a:r>
              <a:rPr lang="en-US" sz="2400" dirty="0">
                <a:hlinkClick r:id="rId2">
                  <a:extLst>
                    <a:ext uri="{A12FA001-AC4F-418D-AE19-62706E023703}">
                      <ahyp:hlinkClr xmlns:ahyp="http://schemas.microsoft.com/office/drawing/2018/hyperlinkcolor" val="tx"/>
                    </a:ext>
                  </a:extLst>
                </a:hlinkClick>
              </a:rPr>
              <a:t>@HHS.gov</a:t>
            </a:r>
            <a:endParaRPr lang="en-US" sz="2400" dirty="0"/>
          </a:p>
          <a:p>
            <a:endParaRPr lang="en-US" sz="2400" dirty="0"/>
          </a:p>
          <a:p>
            <a:r>
              <a:rPr lang="en-US" sz="2400" b="1" i="1" u="sng" dirty="0"/>
              <a:t>Thank you! </a:t>
            </a:r>
          </a:p>
        </p:txBody>
      </p:sp>
    </p:spTree>
    <p:extLst>
      <p:ext uri="{BB962C8B-B14F-4D97-AF65-F5344CB8AC3E}">
        <p14:creationId xmlns:p14="http://schemas.microsoft.com/office/powerpoint/2010/main" val="1894621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p:txBody>
          <a:bodyPr/>
          <a:lstStyle/>
          <a:p>
            <a:r>
              <a:rPr lang="en-US" sz="4400" dirty="0"/>
              <a:t>HHS Office for Civil Rights (OCR)</a:t>
            </a:r>
            <a:endParaRPr lang="en-US" dirty="0"/>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417983"/>
            <a:ext cx="8946541" cy="4830417"/>
          </a:xfrm>
        </p:spPr>
        <p:txBody>
          <a:bodyPr>
            <a:normAutofit/>
          </a:bodyPr>
          <a:lstStyle/>
          <a:p>
            <a:endParaRPr lang="en-US" sz="2800" dirty="0"/>
          </a:p>
          <a:p>
            <a:pPr>
              <a:spcBef>
                <a:spcPts val="1200"/>
              </a:spcBef>
            </a:pPr>
            <a:r>
              <a:rPr lang="en-US" sz="2800" dirty="0"/>
              <a:t>OCR is a law enforcement agency responsible for enforcing Federal civil rights laws that apply to health and human services programs and activities.</a:t>
            </a:r>
          </a:p>
          <a:p>
            <a:pPr>
              <a:spcBef>
                <a:spcPts val="1200"/>
              </a:spcBef>
            </a:pPr>
            <a:r>
              <a:rPr lang="en-US" sz="2800" dirty="0"/>
              <a:t>OCR also engages in rulemaking, creates guidance documents, and provides outreach and technical assistance.</a:t>
            </a:r>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37838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4EA0-A257-4192-8682-B1C5601DFE47}"/>
              </a:ext>
            </a:extLst>
          </p:cNvPr>
          <p:cNvSpPr>
            <a:spLocks noGrp="1"/>
          </p:cNvSpPr>
          <p:nvPr>
            <p:ph type="title"/>
          </p:nvPr>
        </p:nvSpPr>
        <p:spPr>
          <a:xfrm>
            <a:off x="646111" y="452718"/>
            <a:ext cx="9404723" cy="899004"/>
          </a:xfrm>
        </p:spPr>
        <p:txBody>
          <a:bodyPr/>
          <a:lstStyle/>
          <a:p>
            <a:pPr>
              <a:spcBef>
                <a:spcPts val="1200"/>
              </a:spcBef>
            </a:pPr>
            <a:r>
              <a:rPr lang="en-US" sz="3200" dirty="0"/>
              <a:t>Federal Disability Rights Laws we will Discuss</a:t>
            </a:r>
          </a:p>
        </p:txBody>
      </p:sp>
      <p:sp>
        <p:nvSpPr>
          <p:cNvPr id="3" name="Content Placeholder 2">
            <a:extLst>
              <a:ext uri="{FF2B5EF4-FFF2-40B4-BE49-F238E27FC236}">
                <a16:creationId xmlns:a16="http://schemas.microsoft.com/office/drawing/2014/main" id="{458382FB-E7C6-4DE5-BC17-0BBEA0F9523F}"/>
              </a:ext>
            </a:extLst>
          </p:cNvPr>
          <p:cNvSpPr>
            <a:spLocks noGrp="1"/>
          </p:cNvSpPr>
          <p:nvPr>
            <p:ph idx="1"/>
          </p:nvPr>
        </p:nvSpPr>
        <p:spPr>
          <a:xfrm>
            <a:off x="1103312" y="1046922"/>
            <a:ext cx="8946541" cy="5201478"/>
          </a:xfrm>
        </p:spPr>
        <p:txBody>
          <a:bodyPr>
            <a:normAutofit lnSpcReduction="10000"/>
          </a:bodyPr>
          <a:lstStyle/>
          <a:p>
            <a:pPr marL="0" indent="0">
              <a:spcBef>
                <a:spcPts val="1200"/>
              </a:spcBef>
              <a:buNone/>
            </a:pPr>
            <a:endParaRPr lang="en-US" sz="2800" dirty="0"/>
          </a:p>
          <a:p>
            <a:pPr>
              <a:spcBef>
                <a:spcPts val="1200"/>
              </a:spcBef>
            </a:pPr>
            <a:r>
              <a:rPr lang="en-US" sz="2800" dirty="0"/>
              <a:t>Section 504 of the Rehabilitation Act applies to recipients of Federal financial assistance (FFA). 	</a:t>
            </a:r>
          </a:p>
          <a:p>
            <a:pPr>
              <a:spcBef>
                <a:spcPts val="1200"/>
              </a:spcBef>
            </a:pPr>
            <a:r>
              <a:rPr lang="en-US" sz="2800" dirty="0"/>
              <a:t>Title II of the Americans with Disabilities Act applies to public entities, including state and local governments.</a:t>
            </a:r>
          </a:p>
          <a:p>
            <a:pPr>
              <a:spcBef>
                <a:spcPts val="1200"/>
              </a:spcBef>
            </a:pPr>
            <a:r>
              <a:rPr lang="en-US" sz="2800" dirty="0"/>
              <a:t>Section 1557 applies to covered health programs and activities provided by covered entities.</a:t>
            </a:r>
          </a:p>
          <a:p>
            <a:pPr lvl="1">
              <a:spcBef>
                <a:spcPts val="1200"/>
              </a:spcBef>
            </a:pPr>
            <a:r>
              <a:rPr lang="en-US" sz="2600" dirty="0"/>
              <a:t>All prohibit discrimination against qualified individuals with disabilities.</a:t>
            </a:r>
          </a:p>
          <a:p>
            <a:pPr marL="0" indent="0">
              <a:buNone/>
            </a:pPr>
            <a:endParaRPr lang="en-US" sz="2800" dirty="0"/>
          </a:p>
          <a:p>
            <a:endParaRPr lang="en-US" sz="2800" dirty="0"/>
          </a:p>
          <a:p>
            <a:endParaRPr lang="en-US" sz="2800" dirty="0"/>
          </a:p>
          <a:p>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26998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B34F-D2A6-49E7-9A79-BDB8A9E07C62}"/>
              </a:ext>
            </a:extLst>
          </p:cNvPr>
          <p:cNvSpPr>
            <a:spLocks noGrp="1"/>
          </p:cNvSpPr>
          <p:nvPr>
            <p:ph type="title"/>
          </p:nvPr>
        </p:nvSpPr>
        <p:spPr/>
        <p:txBody>
          <a:bodyPr/>
          <a:lstStyle/>
          <a:p>
            <a:r>
              <a:rPr lang="en-US" dirty="0"/>
              <a:t>OCR’s Disability Work During the COVID-19 Public Health Emergency</a:t>
            </a:r>
          </a:p>
        </p:txBody>
      </p:sp>
      <p:sp>
        <p:nvSpPr>
          <p:cNvPr id="3" name="Content Placeholder 2">
            <a:extLst>
              <a:ext uri="{FF2B5EF4-FFF2-40B4-BE49-F238E27FC236}">
                <a16:creationId xmlns:a16="http://schemas.microsoft.com/office/drawing/2014/main" id="{AADBAB26-2EAB-41F0-9E5A-CB78FDE58B62}"/>
              </a:ext>
            </a:extLst>
          </p:cNvPr>
          <p:cNvSpPr>
            <a:spLocks noGrp="1"/>
          </p:cNvSpPr>
          <p:nvPr>
            <p:ph idx="1"/>
          </p:nvPr>
        </p:nvSpPr>
        <p:spPr/>
        <p:txBody>
          <a:bodyPr>
            <a:normAutofit/>
          </a:bodyPr>
          <a:lstStyle/>
          <a:p>
            <a:r>
              <a:rPr lang="en-US" sz="2400" dirty="0"/>
              <a:t>FAQs for Healthcare Providers during the COVID-19 Public Health Emergency, including CSC plans and visitation policies.</a:t>
            </a:r>
          </a:p>
          <a:p>
            <a:endParaRPr lang="en-US" sz="2400" dirty="0"/>
          </a:p>
          <a:p>
            <a:r>
              <a:rPr lang="en-US" sz="2400" dirty="0"/>
              <a:t>Resources from HHS on Access to COVID Vaccinations and Testing for People with Disabilities.</a:t>
            </a:r>
          </a:p>
          <a:p>
            <a:endParaRPr lang="en-US" sz="2400" dirty="0"/>
          </a:p>
          <a:p>
            <a:r>
              <a:rPr lang="en-US" sz="2400" dirty="0"/>
              <a:t>Guidance on “Long COVID” as a Disability Under the ADA, Section 504, and Section 1557.</a:t>
            </a:r>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238666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1485-EA29-4C83-9179-F681BFFF0B82}"/>
              </a:ext>
            </a:extLst>
          </p:cNvPr>
          <p:cNvSpPr>
            <a:spLocks noGrp="1"/>
          </p:cNvSpPr>
          <p:nvPr>
            <p:ph type="title"/>
          </p:nvPr>
        </p:nvSpPr>
        <p:spPr/>
        <p:txBody>
          <a:bodyPr/>
          <a:lstStyle/>
          <a:p>
            <a:r>
              <a:rPr lang="en-US" sz="3200" dirty="0"/>
              <a:t>OCR’s Disability Work During the COVID-19 Public Health Emergency, cont</a:t>
            </a:r>
            <a:r>
              <a:rPr lang="en-US" dirty="0"/>
              <a:t>.</a:t>
            </a:r>
          </a:p>
        </p:txBody>
      </p:sp>
      <p:sp>
        <p:nvSpPr>
          <p:cNvPr id="3" name="Content Placeholder 2">
            <a:extLst>
              <a:ext uri="{FF2B5EF4-FFF2-40B4-BE49-F238E27FC236}">
                <a16:creationId xmlns:a16="http://schemas.microsoft.com/office/drawing/2014/main" id="{28C2B970-8B97-4BEC-AB9A-8CC402928A39}"/>
              </a:ext>
            </a:extLst>
          </p:cNvPr>
          <p:cNvSpPr>
            <a:spLocks noGrp="1"/>
          </p:cNvSpPr>
          <p:nvPr>
            <p:ph idx="1"/>
          </p:nvPr>
        </p:nvSpPr>
        <p:spPr/>
        <p:txBody>
          <a:bodyPr>
            <a:normAutofit/>
          </a:bodyPr>
          <a:lstStyle/>
          <a:p>
            <a:r>
              <a:rPr lang="en-US" sz="2400" dirty="0"/>
              <a:t>Guidance on How the HIPAA Rules Permit Covered Health Care Providers and Health Plans to Use Remote Communication Technologies for Audio-Only Telehealth</a:t>
            </a:r>
          </a:p>
          <a:p>
            <a:endParaRPr lang="en-US" sz="2400" dirty="0"/>
          </a:p>
          <a:p>
            <a:r>
              <a:rPr lang="en-US" sz="2400" dirty="0"/>
              <a:t>HHS COVID-related Complaint Resolutions and Technical Assistance.</a:t>
            </a:r>
          </a:p>
          <a:p>
            <a:pPr marL="457200" lvl="1" indent="0">
              <a:buNone/>
            </a:pPr>
            <a:endParaRPr lang="en-US" sz="2400" dirty="0"/>
          </a:p>
          <a:p>
            <a:r>
              <a:rPr lang="en-US" sz="2400" dirty="0"/>
              <a:t>Investigations and resolutions of allegations of effective communication violations.</a:t>
            </a:r>
          </a:p>
          <a:p>
            <a:endParaRPr lang="en-US" dirty="0"/>
          </a:p>
        </p:txBody>
      </p:sp>
    </p:spTree>
    <p:extLst>
      <p:ext uri="{BB962C8B-B14F-4D97-AF65-F5344CB8AC3E}">
        <p14:creationId xmlns:p14="http://schemas.microsoft.com/office/powerpoint/2010/main" val="3643537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F6BA-3EAB-4AC9-AD10-694D6D5A92D8}"/>
              </a:ext>
            </a:extLst>
          </p:cNvPr>
          <p:cNvSpPr>
            <a:spLocks noGrp="1"/>
          </p:cNvSpPr>
          <p:nvPr>
            <p:ph type="title"/>
          </p:nvPr>
        </p:nvSpPr>
        <p:spPr>
          <a:xfrm>
            <a:off x="646111" y="452718"/>
            <a:ext cx="9404723" cy="819491"/>
          </a:xfrm>
        </p:spPr>
        <p:txBody>
          <a:bodyPr/>
          <a:lstStyle/>
          <a:p>
            <a:r>
              <a:rPr lang="en-US" sz="2800" dirty="0"/>
              <a:t>Information and Communication Technology (ICT)</a:t>
            </a:r>
          </a:p>
        </p:txBody>
      </p:sp>
      <p:sp>
        <p:nvSpPr>
          <p:cNvPr id="3" name="Content Placeholder 2">
            <a:extLst>
              <a:ext uri="{FF2B5EF4-FFF2-40B4-BE49-F238E27FC236}">
                <a16:creationId xmlns:a16="http://schemas.microsoft.com/office/drawing/2014/main" id="{5C8D089D-6F64-4E76-A36C-9F791061245C}"/>
              </a:ext>
            </a:extLst>
          </p:cNvPr>
          <p:cNvSpPr>
            <a:spLocks noGrp="1"/>
          </p:cNvSpPr>
          <p:nvPr>
            <p:ph idx="1"/>
          </p:nvPr>
        </p:nvSpPr>
        <p:spPr>
          <a:xfrm>
            <a:off x="1103312" y="1139868"/>
            <a:ext cx="8946541" cy="5108532"/>
          </a:xfrm>
        </p:spPr>
        <p:txBody>
          <a:bodyPr>
            <a:noAutofit/>
          </a:bodyPr>
          <a:lstStyle/>
          <a:p>
            <a:r>
              <a:rPr lang="en-US" sz="2400" dirty="0"/>
              <a:t>ICT, as defined by the Revised Section 508 Standards issued by the U.S. Access Board, is:</a:t>
            </a:r>
          </a:p>
          <a:p>
            <a:pPr lvl="1"/>
            <a:r>
              <a:rPr lang="en-US" sz="2400" dirty="0"/>
              <a:t>Information technology and other equipment, systems, technologies, or processes, for which the principal function is the creation, manipulation, storage, display, receipt, or transmission of electronic data and information, as well as any associated content.</a:t>
            </a:r>
          </a:p>
          <a:p>
            <a:r>
              <a:rPr lang="en-US" sz="2400" dirty="0"/>
              <a:t>Examples include: computers and peripheral equipment; information kiosks and transaction machines; telecommunications equipment; customer premises equipment; multifunction office machines; software; applications; Web sites; videos; and, electronic documents.</a:t>
            </a:r>
          </a:p>
        </p:txBody>
      </p:sp>
    </p:spTree>
    <p:extLst>
      <p:ext uri="{BB962C8B-B14F-4D97-AF65-F5344CB8AC3E}">
        <p14:creationId xmlns:p14="http://schemas.microsoft.com/office/powerpoint/2010/main" val="119809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11FCE-D6A5-4A12-9EC1-CFCADAE63B75}"/>
              </a:ext>
            </a:extLst>
          </p:cNvPr>
          <p:cNvSpPr>
            <a:spLocks noGrp="1"/>
          </p:cNvSpPr>
          <p:nvPr>
            <p:ph type="title"/>
          </p:nvPr>
        </p:nvSpPr>
        <p:spPr>
          <a:xfrm>
            <a:off x="645130" y="492475"/>
            <a:ext cx="9404723" cy="1400530"/>
          </a:xfrm>
        </p:spPr>
        <p:txBody>
          <a:bodyPr/>
          <a:lstStyle/>
          <a:p>
            <a:r>
              <a:rPr lang="en-US" dirty="0"/>
              <a:t>Telehealth</a:t>
            </a:r>
          </a:p>
        </p:txBody>
      </p:sp>
      <p:sp>
        <p:nvSpPr>
          <p:cNvPr id="3" name="Content Placeholder 2">
            <a:extLst>
              <a:ext uri="{FF2B5EF4-FFF2-40B4-BE49-F238E27FC236}">
                <a16:creationId xmlns:a16="http://schemas.microsoft.com/office/drawing/2014/main" id="{F86EFA4E-9F00-4ECC-AC0A-C4DD09D1FB34}"/>
              </a:ext>
            </a:extLst>
          </p:cNvPr>
          <p:cNvSpPr>
            <a:spLocks noGrp="1"/>
          </p:cNvSpPr>
          <p:nvPr>
            <p:ph idx="1"/>
          </p:nvPr>
        </p:nvSpPr>
        <p:spPr>
          <a:xfrm>
            <a:off x="1103312" y="1431236"/>
            <a:ext cx="8946541" cy="4817164"/>
          </a:xfrm>
        </p:spPr>
        <p:txBody>
          <a:bodyPr>
            <a:noAutofit/>
          </a:bodyPr>
          <a:lstStyle/>
          <a:p>
            <a:r>
              <a:rPr lang="en-US" sz="2400" dirty="0"/>
              <a:t>Predating the COVID-19 Pandemic, telehealth is a method of delivering health care that does not require an in-person visit.</a:t>
            </a:r>
          </a:p>
          <a:p>
            <a:endParaRPr lang="en-US" sz="2400" dirty="0"/>
          </a:p>
          <a:p>
            <a:r>
              <a:rPr lang="en-US" sz="2400" dirty="0"/>
              <a:t>Telehealth can take a number of forms, including communication between a patient and a health care provider via video, phone, or other electronic means.</a:t>
            </a:r>
          </a:p>
          <a:p>
            <a:endParaRPr lang="en-US" sz="2400" dirty="0"/>
          </a:p>
          <a:p>
            <a:r>
              <a:rPr lang="en-US" sz="2400" dirty="0"/>
              <a:t>Telehealth has become a more accepted way to provide and receive health care services.</a:t>
            </a:r>
          </a:p>
        </p:txBody>
      </p:sp>
    </p:spTree>
    <p:extLst>
      <p:ext uri="{BB962C8B-B14F-4D97-AF65-F5344CB8AC3E}">
        <p14:creationId xmlns:p14="http://schemas.microsoft.com/office/powerpoint/2010/main" val="24002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7F2D-0440-4407-A0EF-635C8616D6D2}"/>
              </a:ext>
            </a:extLst>
          </p:cNvPr>
          <p:cNvSpPr>
            <a:spLocks noGrp="1"/>
          </p:cNvSpPr>
          <p:nvPr>
            <p:ph type="title"/>
          </p:nvPr>
        </p:nvSpPr>
        <p:spPr/>
        <p:txBody>
          <a:bodyPr/>
          <a:lstStyle/>
          <a:p>
            <a:r>
              <a:rPr lang="en-US" dirty="0"/>
              <a:t>Telehealth, cont.</a:t>
            </a:r>
          </a:p>
        </p:txBody>
      </p:sp>
      <p:sp>
        <p:nvSpPr>
          <p:cNvPr id="3" name="Content Placeholder 2">
            <a:extLst>
              <a:ext uri="{FF2B5EF4-FFF2-40B4-BE49-F238E27FC236}">
                <a16:creationId xmlns:a16="http://schemas.microsoft.com/office/drawing/2014/main" id="{BDBB5B9E-C8A5-4BF4-B82F-63EF7D085E17}"/>
              </a:ext>
            </a:extLst>
          </p:cNvPr>
          <p:cNvSpPr>
            <a:spLocks noGrp="1"/>
          </p:cNvSpPr>
          <p:nvPr>
            <p:ph idx="1"/>
          </p:nvPr>
        </p:nvSpPr>
        <p:spPr>
          <a:xfrm>
            <a:off x="1103312" y="1537252"/>
            <a:ext cx="8946541" cy="4711147"/>
          </a:xfrm>
        </p:spPr>
        <p:txBody>
          <a:bodyPr>
            <a:noAutofit/>
          </a:bodyPr>
          <a:lstStyle/>
          <a:p>
            <a:r>
              <a:rPr lang="en-US" sz="2400" dirty="0"/>
              <a:t>Telehealth has many advantages.  In addition to being used for remote health care appointments, it has been used during the COVID-19 Public Health Emergency to reduce community spread of the virus.</a:t>
            </a:r>
          </a:p>
          <a:p>
            <a:endParaRPr lang="en-US" sz="2400" dirty="0"/>
          </a:p>
          <a:p>
            <a:r>
              <a:rPr lang="en-US" sz="2400" dirty="0"/>
              <a:t>Telehealth allows patients to send information to health care providers for review and analysis.</a:t>
            </a:r>
          </a:p>
          <a:p>
            <a:endParaRPr lang="en-US" sz="2400" dirty="0"/>
          </a:p>
          <a:p>
            <a:r>
              <a:rPr lang="en-US" sz="2400" dirty="0"/>
              <a:t>Telehealth also allows providers to monitor a patient’s health remotely.</a:t>
            </a:r>
          </a:p>
        </p:txBody>
      </p:sp>
    </p:spTree>
    <p:extLst>
      <p:ext uri="{BB962C8B-B14F-4D97-AF65-F5344CB8AC3E}">
        <p14:creationId xmlns:p14="http://schemas.microsoft.com/office/powerpoint/2010/main" val="115332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1633</TotalTime>
  <Words>1719</Words>
  <Application>Microsoft Office PowerPoint</Application>
  <PresentationFormat>Widescreen</PresentationFormat>
  <Paragraphs>139</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vt:lpstr>
      <vt:lpstr>Health Care and Civil Rights During the COVID-19 Pandemic: HHS Office for Civil Rights on Telehealth and Effective Communication</vt:lpstr>
      <vt:lpstr>Agenda</vt:lpstr>
      <vt:lpstr>HHS Office for Civil Rights (OCR)</vt:lpstr>
      <vt:lpstr>Federal Disability Rights Laws we will Discuss</vt:lpstr>
      <vt:lpstr>OCR’s Disability Work During the COVID-19 Public Health Emergency</vt:lpstr>
      <vt:lpstr>OCR’s Disability Work During the COVID-19 Public Health Emergency, cont.</vt:lpstr>
      <vt:lpstr>Information and Communication Technology (ICT)</vt:lpstr>
      <vt:lpstr>Telehealth</vt:lpstr>
      <vt:lpstr>Telehealth, cont.</vt:lpstr>
      <vt:lpstr>Inaccessible Telehealth </vt:lpstr>
      <vt:lpstr>Examples of Inaccessible Telehealth</vt:lpstr>
      <vt:lpstr>Guidance on Nondiscrimination in Telehealth</vt:lpstr>
      <vt:lpstr>Telehealth Guidance – General Nondiscrimination</vt:lpstr>
      <vt:lpstr>Telehealth Guidance – Reasonable Modifications</vt:lpstr>
      <vt:lpstr>Telehealth Guidance – Effective Communication</vt:lpstr>
      <vt:lpstr>Effective Communication, cont.</vt:lpstr>
      <vt:lpstr>Examples of Effective Communication – Individuals who are Deaf or Hard of Hearing</vt:lpstr>
      <vt:lpstr>Examples of Effective Communication – Individuals who are Blind or have Vision Disabilities</vt:lpstr>
      <vt:lpstr>Section 1557 and ICT</vt:lpstr>
      <vt:lpstr>Guidance on HIPAA and Audio-Only Telehealth</vt:lpstr>
      <vt:lpstr>HHS Rulemaking</vt:lpstr>
      <vt:lpstr>Effective Communication Enforcement Example 1</vt:lpstr>
      <vt:lpstr>Effective Communication Enforcement Example 2</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Substantive Impact Committee (SIC) 2.0</dc:title>
  <dc:creator>ckim</dc:creator>
  <cp:lastModifiedBy>Thompson, John (HHS/OCR)</cp:lastModifiedBy>
  <cp:revision>103</cp:revision>
  <dcterms:created xsi:type="dcterms:W3CDTF">2021-03-02T23:12:20Z</dcterms:created>
  <dcterms:modified xsi:type="dcterms:W3CDTF">2022-10-24T16:55:03Z</dcterms:modified>
</cp:coreProperties>
</file>